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72" r:id="rId11"/>
    <p:sldId id="274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9456"/>
  </p:normalViewPr>
  <p:slideViewPr>
    <p:cSldViewPr snapToGrid="0" snapToObjects="1">
      <p:cViewPr>
        <p:scale>
          <a:sx n="100" d="100"/>
          <a:sy n="100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3:07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1548 1 24575,'-11'59'0,"-7"-7"0,-28-10 0,-7-4 0,5-3 0,-15 9 0,2-3 0,26-18 0,-1 3 0,-10 17 0,2 2 0,13-13 0,-8 11 0,5-5 0,25-29 0,8 0 0,-7 42 0,7-32 0,52 8 0,19-7 0,-2-17-377,23-2 1,-1-2 376,-19 1 0,9 0 0,29-2 0,3 1 0,-22 0 0,-30 0 0,0 0-288,24 0 0,20-1 0,-6 0 0,-32-2 288,-34-2 0,-11 0 0,5-4 0,64-30 0,-58 21 709,52-21-709,-179 36 0,28 4 0,-10 0 0,-4 0-3,23 0 0,1 0 3,-2-2 0,-11 4 0,1 7 0,-17 6 0,-9 3 0,-2 1 0,6-1 0,15-5 0,6-2 0,10-4 0,-9 4-419,-19 6 1,-18 5-1,-3 2 1,15-3-1,31-6 419,23-4 0,7 0 0,-20 8 0,33-11 0,-6 4 0,64-15 0,53-13 0,27-6 0,2-1 0,-25 6 0,-25 4 0,-8 2 0,9-2-370,4 0 0,15-3 0,6 0 0,-1-1 0,-8 1 0,-17 3 370,8-3 0,-10 0 527,23-8 1,-8 0-528,-17 0 0,-3 3 0,-23 4 0,-102 17 0,0 0 0,-31 0 0,16 11 0,-24 7 0,-10 4 0,5-2 0,20-5 0,4-5 0,1 1-289,-4 5 1,-21 6-1,-2 1 1,17-4-1,38-9 289,38-8 3206,85 2-3206,-7-4 0,-1 1 0,5-2 137,-15-5 0,-2-1-137,46-3 0,-17-11 0,7-5 0,-17-3 0,-60 12 0,38-30 0,-85 42 0,-30 10 0,-7 1 0,-17 4 0,-1 1 0,15-3 0,5-6 0,16 4 1788,15 17-1788,134-38 0,-3 9 0,18 0 0,-20-3 0,-12-17 0,-12 10 0,-8-1 0,-30 0 635,21-7-635,-101 24 0,-6 4 0,-15 1 0,12 0 0,-12-1 0,114-3 0,57-11-499,-18 5 0,13 1 0,-14-1 499,14-8 0,-31 5 0,-36-13 0,-47 12 0,-22 1 0,-10 2 0,1 5 0,-10 2 0,-24 3 0,-23 3 0,15 0 0,56-1 0,132-1 0,-182 5 0,0-1 0,142-9 0,53-3 0,-20-1 1497,-36-3-1497,-7-3 0,-19-17 0,-45 16 0,-36-14 0,7 21 0,-13 8 0,-19 4 0,-20 6 0,-2 1 0,18-3 0,-8-4 0,45 0 0,96 4 0,33-3 0,-6-11 0,13-6-552,2 2 0,23-1 0,5-1 1,-12 0-1,-28 0 552,2-5 0,-13 0 0,-28 6 0,-102 11 0,-37 8 0,51-3 0,-3 2-521,-32 5 0,-15 4 1,14-1 520,31-3 0,1 2 0,-20 8 0,-18 7 0,14-2 0,47-12 0,88-14 1257,-134 30 1,-1-5-1258,144-40 0,21-11 0,-59 11 0,-6 4 1806,-70-3-1806,6 8 0,-55 3 0,17 12 0,7 7 0,-16 17 0,5-1 0,36-23 0,-22 18 0,23-11 0,74-39 0,-16 9 0,-4 0 0,3-20 0,-7 15 0,3-14 0,-4 27 0,0 2 0,0 13 0,0 77 0,0-57 0,0 62 0,4-86 0,-3 4 0,3-5 0,8 20 0,-9-16 0,8 35 0,-11-35 0,0 16 0,0-21 0,-3-7 0,-2-2 0,-4-8 0,0 0 0,-37-33 0,27 25 0,-27-25 0,37 32 0,-8-3 0,10 15 0,-4-4 0,11 19 0,4-2 0,15 81 0,-6-57 0,6 51 0,-14-71 0,-5-4 0,0 17 0,0-22 0,0 5 0,-13-95 0,9 48 0,-13-49 0,12 62 0,0 8 0,-20-23 0,20 20 0,-19-15 0,24 108 0,-4-53 0,4 68 0,0-73 0,4 50 0,-3-68 0,3 42 0,-4-77 0,0 17 0,0-69 0,0 57 0,0-53 0,0 71 0,-12-16 0,8 12 0,-12-8 0,15 21 0,-3 10 0,4 5 0,0 5 0,0 56 0,0-47 0,0 41 0,0-61 0,0 8 0,0-71 0,0 41 0,0-59 0,0 52 0,0-1 0,-4-41 0,3 36 0,-6-31 0,6 122 0,-3-48 0,4 62 0,0-68 0,0 23 0,0-21 0,0 20 0,-9-80 0,7 33 0,-12-45 0,13 40 0,-3 9 0,4-24 0,0 20 0,-4-11 0,4 29 0,-4 6 0,4 4 0,0 5 0,8 76 0,-6-60 0,7 58 0,-5-83 0,-3-1 0,3-8 0,-4-7 0,0-4 0,-4-65 0,3 45 0,-3-42 0,4 53 0,0 9 0,0-4 0,-8-20 0,6 19 0,-10-17 0,11 74 0,-2-25 0,3 42 0,0-33 0,0 51 0,0-42 0,0 35 0,0-61 0,-9-56 0,6 29 0,-6-44 0,9 41 0,0 1 0,0-42 0,0 36 0,0-30 0,-3 47 0,2 67 0,-3-37 0,4 53 0,0-54 0,0 0 0,0 38 0,0-50 0,0 31 0,0-56 0,0 4 0,0-54 0,0 35 0,0-35 0,0 48 0,0 9 0,0-4 0,8-24 0,-6 22 0,6-34 0,-8 39 0,0-9 0,0 0 0,0 8 0,0-16 0,-12 47 0,5-21 0,-5 37 0,7-20 0,1 0 0,3 70 0,-3-58 0,4 57 0,0-74 0,0 20 0,-7-21 0,5 6 0,-5-20 0,2-9 0,4 4 0,-8-4 0,8-47 0,-3 39 0,4-39 0,0 44 0,0 10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3:11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203 272 24575,'0'-17'0,"0"7"0,0-14 0,-24 25 0,18-6 0,-22 18 0,18 1 0,0-4 0,0 9 0,-33 38 0,29-31 0,-25 29 0,31-46 0,3 8 0,0-6 0,26 1 0,-5-13 0,20-4 0,-16-1 0,33-28 0,-34 23 0,26-23 0,-44 25 0,7-37 0,-7 28 0,8-28 0,-8 37 0,3-28 0,-4 21 0,0-22 0,3 6 0,-2 17 0,3-18 0,-4 9 0,0 11 0,-12-11 0,5 19 0,-10 1 0,8 4 0,0 0 0,-16 41 0,11-27 0,-7 31 0,13-36 0,-6 41 0,3-35 0,-2 33 0,-8-15 0,17-17 0,-12 20 0,16-27 0,-4 12 0,3-10 0,-7 9 0,7-15 0,-3-1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3:13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1 24575,'-13'0'0,"-1"0"0,-4 0 0,3 0 0,1 0 0,5 0 0,-24 8 0,18-3 0,-22 12 0,31-7 0,-6-1 0,8-5 0,-2 0 0,-1-3 0,-2 6 0,-5-6 0,1 3 0,0-4 0,4 0 0,0 4 0,-4-3 0,7 3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3:27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1451 842 24575,'75'0'0,"1"0"0,7 7 0,18 6 0,7 1 0,-7 1 0,-19-4 0,-10-1 0,-2 0-197,3 2 0,18 2 1,2 2-1,-11-2 0,-25-3-787,-16 1 563,-1-1 421,10-5 0,0-1 570,-11 1-570,43-5 0,-151-41 0,-40-10 0,64 28 0,-2-2-328,-26-12 0,-12-5 0,13 6 236,-6 0 92,-1 1 0,17 1 0,-15-10 0,-2-2 0,14 9 0,10 9 0,1 1 0,-12-11 0,-13-11 0,6 5 0,28 17 0,29 19 983,6-10-252,29 15-731,1-6 0,22 8 0,19 8 0,26 8 0,5 2 0,-15-4 0,-10-4 0,2 0 0,7 3 0,11 2 0,9 1 0,2-2 0,-14-3 0,9 0 0,2 0 0,-2-1 0,-7 0 0,-13-3 0,19 3 0,0-1-164,-16 0 0,17 2 0,8 1 0,-4 0 0,-14-2 0,-24-3-405,0 0 569,14 5 0,-8-5 0,26-1 0,1 0 0,-23 1 0,17-4 0,-15-1 0,-61-2 0,74-40 0,-46 30 0,49-34 983,-55 38-492,34-2 1,4 0 276,-15 1-768,15 0 0,-5 4 0,-40 8 0,17 8 0,-11 4 0,13 28 0,17 28 0,1 4 0,-14-16 0,12 18-240,-15-19 0,13 15 1,-6-5-1,-22-25 240,-25-31 0,-53-14 0,27-7 0,-37-9 0,32-5 0,-1 0 0,-19-19 0,-22-21 0,-11-10 0,3 2 0,15 12 0,2 2 0,1-2-197,-5-1 0,-14-14 1,-3-3-1,8 7 0,21 17-517,4-4 714,3 6 0,1 3 0,9 15 0,-45-20 0,-2 5 0,42 33 0,-17-8 0,4 3 0,33 13 0,9 5 0,-9-4 983,-69 3 0,55 0-292,-53 6-691,81 5 0,1 4 0,40 57 0,19 13 0,8-11-318,-26-18 1,3 7 0,0-13 317,32-2 0,-27-16 0,12 10 0,21 15 0,4 2 0,-16-12 0,-16-12 0,0-1-246,15 13 0,15 11 0,-5-4 0,-21-17-27,-20-19 273,47 15 0,4 3 0,-26-8 0,22 4 0,-9-3 0,-52-18 890,29-62-890,-31 21 0,20-53 0,-38 43 983,0-6-815,-20-1 0,-4-1-168,9 5 0,-34-38 0,40 73 0,-17-34 0,16 26 0,-11-25 0,21 29 0,0-23 0,4 21 0,-3 0 0,17 89 0,3 33 0,-12-44 0,11 38 0,-4-16 0,-16-74 0,-26 63 0,19-45 0,-28 42 0,29-57 0,-13-4 0,-27 22 0,-5 4 0,4-6 0,-9 6 0,3-2 0,26-18 0,-5-5 0,-52-3 0,-8-2 0,22 2-204,-27-3 0,6-1 204,49-4 0,1 0 0,-20-13 0,-17-8 0,11 3 0,-8 0-210,9-2 1,-10-4 0,19 5 209,23 6 0,-24-6 0,-3-1 0,6 8 0,-5-3 0,6 3 0,28 12 0,-37-13 0,-4-3 0,19 4 198,-20-4 0,6-2-198,42 8 0,4 0 0,-3 0 640,-7-23-640,11 17 0,16-19 0,33 24 0,32 4 0,-1 6 0,27 0 0,16 2 0,3 0 0,-7 0 0,-18-1 0,-11 1 0,-10-1 0,10 1-164,11 1 0,18 0 0,8 0 0,-3 1 0,-14-1 0,-24 0-820,22-1 0,-25 6 439,-1-3 545,-61-2 0,-38 3 0,-23-2 0,-27 1 0,-14 0 0,2 0 0,17-1 0,-9-1 0,0 0-197,9 1 0,-16 2 1,-2-1-1,9 0 0,23-2-671,-4-2 868,-4-7 0,-27-7 0,-11-3 0,3 2 0,20 3 0,0 4 0,-1 0 66,1-4 0,-20-4 0,-5-1 1,10 1-1,24 5-66,-18 3 0,46 4 0,-7 0 0,-15-1 0,-14 0 0,-1 0 0,13 1 0,10 3 0,1 0 0,-32-3 0,-11-1 0,29 2 0,43 3 0,0 0 0,-24 4 0,-1 0 0,16-2 491,-13 5 1,9-1 416,36-5 75,1 3 0,-81 9 0,50-5-805,-58 6-178,72-4 0,-32-2 0,-3-1 0,16 0 0,-16 3 0,7-2 0,40-7 0,0 8 0,4-8 0,-4 8 0,-39 21 0,-5 4 0,18-9 0,-23 14 0,4-4 0,37-23 0,-4 3 0,-46 29 0,44-30 0,-37 28 0,44-29 0,10-3 0,-6 14 0,13-14 0,4 7 0,-12 15 0,9-17 0,-9 18 0,8-24 0,3 0 0,-16 24 0,14-18 0,-17 21 0,15-30 0,-8 2 0,4-8 0,0 0 0,-1 0 0,-36 0 0,65-26 0,-31 14 0,66-20 0,-8 20 0,-5 0 0,24 2 0,19-1 0,-12 1 0,13-7-226,-13 8 1,12 0 0,-21 1 225,-28-2 0,5 3 0,30-7 0,3-2 0,-13 0 0,14 2 0,-4 2 0,-37 7 0,6 0 0,21 4 0,24 2 0,4 2 0,-14-2 0,-14 0 0,1 0-246,13 1 0,15 0 0,-3 2 0,-21 1-98,-2 8 974,-13-1-630,9 2 0,22 6 0,2 1 0,-14-4 0,-11-3 0,-1-1-328,37 11 0,14 4 0,-24-8 195,-28-7 133,8 4 0,16 6 0,-11-5 0,21 0 0,-20 1 0,11 4 0,-19-8 0,-20-14 0,-3 9 983,37-4-673,-50 0-310,9-1 0,-74-13 0,-55-9 0,-17-3 0,22 4 0,15 2 0,-1 0-246,-11-1 0,-15-2 0,2 0 0,20 2 197,27 1 1,3 1 48,-26-3 0,-13-2 0,12 1 0,23 2 0,1 0-6,-20-2 0,-8-2 0,27 7 6,38 7 0,67 2 0,25 2 0,-27 0-297,12 0 0,15 0 0,-10 0 297,17 1 0,-35-1 0,10 2 0,24 2 0,21 3 0,1 1 0,-20-1 0,-26-1 0,1 0 0,21 0 0,20 0 0,-7 1 0,-35 1 0,-39 2 0,0-8 0,30 1 0,5-4 983,-14-8-492,15 5 1,-2-2-274,-27-8-218,6 9 0,33 1 0,31 0 0,7 1 0,-20 1 0,-21 2 0,1-1-172,22 0 1,20-2-1,-4 1 1,-27 1 171,-18 2 0,40 4 0,3 1 0,-29 2-9,21-3 1,-10 2 8,-56 4 0,-4-9 0,61 21 0,12 5 0,-24-10-211,25 6 0,-5 0 211,-43-13 983,-6-3-315,-2 4-659,10 14 0,-1 1-9,-23-11 0,38 30 0,-97-45 0,-24 0 0,-33 2 0,-18-1 0,-6 1 0,7-1 0,20 0 0,13 0 0,10-1 0,-11 1-141,0 0 1,-15 0-1,-9 1 1,-2-1-1,6 0 1,13 0-1,21 0-843,-37-1 0,24 0 620,24 0 364,69-32 0,14 18 0,58-18 0,-23 25 0,9 6 0,27 1 0,3 1 0,-22-1 0,-31 0 0,0 0 140,28 0 0,22 0 1,-14 0-1,-51 0 1,-40 0-1,-15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3:44.171"/>
    </inkml:context>
    <inkml:brush xml:id="br0">
      <inkml:brushProperty name="width" value="0.35" units="cm"/>
      <inkml:brushProperty name="height" value="0.35" units="cm"/>
      <inkml:brushProperty name="color" value="#0E232E"/>
    </inkml:brush>
  </inkml:definitions>
  <inkml:trace contextRef="#ctx0" brushRef="#br0">106 0 24575,'5'42'0,"-2"-5"0,-3-17 0,0 0 0,0 0 0,0 33 0,0 4 0,0-15 0,1 15 0,-2-5 0,-3-31 0,-11 44 0,-4 8 0,2-24 0,2 21 0,-1 17 0,4-21 0,5-30 0,-2 63 0,9-90 0,32 0 0,-19-4 0,23-1 0,-2-56 0,-18 25 0,19-33 0,-25 36 0,15-34 0,2-4 0,-7 16 0,8-18 0,-4 4 0,-18 34 0,3 4 0,-3-9 0,21-49 0,-16 45 0,10-36 0,-17 65 0,-3-2 0,3-21 0,0 14 0,-3-18 0,30 28 0,-24 5 0,24 5 0,-26 5 0,1 3 0,1 73 0,-6-48 0,3 53 0,-4-71 0,0 0 0,0 4 0,-3 21 0,-2-24 0,-4 12 0,-1-29 0,1-3 0,-25 43 0,23-29 0,-22 30 0,32-36 0,-7 0 0,3 0 0,-33 33 0,22-25 0,-22 20 0,33-29 0,-3-7 0,-17 27 0,11-18 0,-11 19 0,28-13 0,3-9 0,12 5 0,-8-12 0,9 0 0,29-9 0,-25 7 0,19-10 0,-38 7 0,0-4 0,9-29 0,-2 22 0,2-22 0,-5 29 0,9-38 0,-9 28 0,8-27 0,-12 37 0,-3-1 0,16-45 0,-14 34 0,9-35 0,-7 47 0,-4-1 0,3 1 0,9-62 0,-10 47 0,10-47 0,-13 62 0,0-4 0,0 68 0,0-44 0,0 59 0,0-59 0,0 3 0,0 0 0,0 32 0,0-23 0,0 23 0,0-37 0,-4 24 0,3-19 0,-15 34 0,9-35 0,-14 27 0,0-16 0,5 3 0,-16 17 0,25-29 0,-13 17 0,19-23 0,-7 0 0,3 12 0,0-9 0,16 5 0,-3-14 0,13-3 0,-12 0 0,0-4 0,24-25 0,-18 14 0,14-19 0,-25 25 0,-4 0 0,12-37 0,-9 28 0,9-28 0,-8 12 0,-3 20 0,3-20 0,-4 26 0,0-21 0,0 15 0,0-14 0,0-5 0,0 18 0,0-18 0,4 0 0,-3 19 0,3-19 0,-4 17 0,0 5 0,-8-17 0,3 17 0,-20-17 0,14 18 0,-26-18 0,29 16 0,-16-5 0,23 9 0,-8 7 0,4-11 0,-4 10 0,1-5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3:49.794"/>
    </inkml:context>
    <inkml:brush xml:id="br0">
      <inkml:brushProperty name="width" value="0.35" units="cm"/>
      <inkml:brushProperty name="height" value="0.35" units="cm"/>
      <inkml:brushProperty name="color" value="#0E232E"/>
    </inkml:brush>
  </inkml:definitions>
  <inkml:trace contextRef="#ctx0" brushRef="#br0">1 49 24575,'28'0'0,"-4"0"0,-3 8 0,-10-2 0,9 3 0,-11-2 0,0-2 0,0 0 0,28 35 0,-25-27 0,24 24 0,-35-29 0,3-3 0,8 24 0,-9-15 0,13 22 0,-4-38 0,-5 8 0,4-19 0,-11-20 0,0 18 0,0-17 0,0 3 0,0 15 0,0-22 0,20 30 0,-12-5 0,16 11 0,-3 15 0,-13-7 0,22 27 0,-26-22 0,16 7 0,-19-12 0,2 4 0,-3 10 0,0-3 0,0 1 0,12-64 0,-9 32 0,9-41 0,-20 29 0,6 11 0,-6-11 0,4 11 0,3 10 0,18 36 0,-12-15 0,19 27 0,-23-25 0,2-9 0,-3 13 0,-3-15 0,2-38 0,-3 14 0,4-29 0,0 29 0,0-31 0,0 27 0,0-27 0,0 37 0,-4 0 0,0 40 0,-1-22 0,1 32 0,4-32 0,12 36 0,-9-26 0,9 26 0,-12-36 0,0 0 0,-25 16 0,15-16 0,-21 14 0,26-22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3T20:54:01.793"/>
    </inkml:context>
    <inkml:brush xml:id="br0">
      <inkml:brushProperty name="width" value="0.35" units="cm"/>
      <inkml:brushProperty name="height" value="0.35" units="cm"/>
      <inkml:brushProperty name="color" value="#0E232E"/>
    </inkml:brush>
  </inkml:definitions>
  <inkml:trace contextRef="#ctx0" brushRef="#br0">9 1 24575,'5'28'0,"-1"-6"0,-4 70 0,4-64 0,-3 58 0,3-77 0,-4 5 0,0-3 0,0 35 0,0-29 0,0 52 0,0-53 0,0 21 0,0-28 0,0 0 0,4 12 0,1-13 0,4 7 0,-1-15 0,27-56 0,-24 38 0,19-44 0,-30 53 0,0 0 0,0-37 0,0 27 0,0-27 0,0 9 0,0 21 0,0-21 0,0 4 0,0 18 0,0-17 0,3 27 0,18 42 0,-12-22 0,15 31 0,-19-37 0,0 0 0,7 28 0,-10-21 0,6 21 0,-8-28 0,0 0 0,0 24 0,0-19 0,-13 31 0,7-38 0,-7 13 0,5-15 0,15-33 0,-9 19 0,10-29 0,-8 29 0,0-5 0,0-43 0,0 32 0,0-30 0,0 45 0,-8-22 0,2 21 0,-3-21 0,-11 15 0,12 9 0,-12-8 0,3 8 0,6 3 0,-5-12 0,11 15 0,32 78 0,-20-48 0,24 59 0,-31-78 0,0 0 0,0 8 0,-25-64 0,-6-16 0,12 41 0,-12-41 0,5 8 0,22 51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23A8B-DA96-6C4B-A730-8D4C675F40BE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1D788-C7B7-C64C-A7C6-1FE4EEAB2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54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Новые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всегда создаются транзакциями:</a:t>
            </a:r>
          </a:p>
          <a:p>
            <a:br>
              <a:rPr lang="ru-RU" dirty="0"/>
            </a:b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coinbase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транзакции без входов: создают новые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ходе эмиссии монет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майнерами</a:t>
            </a:r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обычные транзакции: создают новые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UTXO,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тратя при этом некий набор существующих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1D788-C7B7-C64C-A7C6-1FE4EEAB2B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57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Бремя отслеживания доступных средств перекладывается на плечи владельца этих средств, который предоставляет доказательства их наличия и владения ими.</a:t>
            </a:r>
            <a:br>
              <a:rPr lang="ru-RU" sz="1200" dirty="0"/>
            </a:br>
            <a:r>
              <a:rPr lang="ru-RU" sz="1200" dirty="0"/>
              <a:t>(Тоже самое что в дереве Меркла)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1D788-C7B7-C64C-A7C6-1FE4EEAB2B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9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Бремя отслеживания доступных средств перекладывается на плечи владельца этих средств, который предоставляет доказательства их наличия и владения ими.</a:t>
            </a:r>
            <a:br>
              <a:rPr lang="ru-RU" sz="1200" dirty="0"/>
            </a:br>
            <a:r>
              <a:rPr lang="ru-RU" sz="1200" dirty="0"/>
              <a:t>(Тоже самое что в дереве Меркла)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1D788-C7B7-C64C-A7C6-1FE4EEAB2B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29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1D788-C7B7-C64C-A7C6-1FE4EEAB2B3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4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01EA2-3E48-D049-B7B1-021FD3B45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970DD2-3F96-2C43-95C8-74F81123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320218-3768-CF4D-902B-7F601842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5B3EC-57F2-7446-BD4E-EA659308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1C6661-4385-E848-BBB4-7370A8F7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8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632EB-5A8B-4647-B0D9-202892CD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585F27-032D-1E41-8079-F4B185D34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D3B7F7-B3AF-1F44-A34E-7680F633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EE352E-4DFE-7E41-B63C-A136327B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E85F8F-5A5D-9045-9154-D273E0CC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55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55CB0E-E71C-FF43-B417-F78D22D36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6771D2-B18D-0B4F-A64A-96202E6D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A558AF-6656-4C41-82D5-A0507DC5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71568F-6273-B346-9755-6A0FF2B6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AB850C-0F47-BF4C-B1C4-8D52E602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94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B31DF-2252-1847-9438-C9AB5834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16A3F-0E46-864E-9868-1F7C72254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C80502-F4C7-0943-8ADB-23D10859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183084-A302-674A-A856-B559BB4F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5B82E-F65C-2644-9CAB-1713BC9A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57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EA2A1-66E0-844D-A65A-CA4B268C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BC0DCA-9A84-194A-8981-C3E205A0F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104E1E-8A5E-4D46-B424-C93E1DA9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AF7BB9-E459-AD46-947B-F6E0E8AF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C5E7E-B88C-1D44-BB27-F773C7DA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8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8F5ED-56C0-2146-85EE-A35CAF2E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BB1002-14B5-4D43-9419-351432A50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B85451-35F4-7C46-9E72-1F593025E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57F1B6-B4F4-C148-8772-90F9AD46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522119-19EA-7843-88AD-C8720D01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EE568A-F070-3941-8143-D9573BFF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1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EB2EB-4FAB-D346-8177-5E38FB77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F2C1C-678B-D04F-8E71-3D6997854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BCAB59-8B2F-6D4B-858A-B2BA6C270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EE09B6C-4A21-FF41-83E2-AD6C265AD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7012B1-AB4F-4F45-B76F-A783F32A2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EB7EDB-6C11-6148-9A1B-4CF69CA8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C4B034-56AD-E74A-A09B-3105B1B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7B345F-D2F6-5243-8E74-2AB76DFF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4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EF763-01C7-A446-B0E4-3EFFBD75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F7DB10-ABB3-9643-A37E-0D4484DB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530C00-B793-444C-A45E-91288D66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AD6208-ED35-B843-A0DF-4A256837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89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2AA73A-898F-5444-91D7-F8614176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DD4DE3-A3E5-104B-AF94-9B756FBC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39490A-4898-2647-8B6D-AC76BB4C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78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2896C-62E9-994E-B3A9-F2AC3785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1BE720-9DA5-3443-AC43-E24FACFA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BF9938-8C9C-B24F-BF69-9BED0DC49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E82C76-388C-1C48-9EF3-9C4C3E50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2CE35D-77EA-004D-B3B7-0BAFD2B7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AE0755-49FC-CC4F-AB44-CB5AC47C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72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96E25-57BA-824D-841F-C6A66002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70A1F1-75D1-A747-82E0-D89730AD4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94B3A9-4BC7-0741-A30E-EE5BE2AEC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271D0E-3ABB-7A40-A355-C4164DF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42C73F-9E2A-0647-9D20-EA31110C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FC257B-ACB8-2449-9163-31B3B69B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73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50293-E870-B04C-9D93-7B7FC52E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7FC7A8-D628-784F-A039-AFAF32755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7F34C8-42C7-AD4B-A0F1-68488CD48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E793C-F024-1D4F-994C-6076B038C1D5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C968D5-34CD-0345-A48B-12217CE2F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642422-4FD1-E140-A3CB-9FD1343D9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0901D-CE90-E047-8BCB-2304319635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56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y200/UTXO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84FC423-2C92-1245-BEBE-52F23FF1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4B869F-4877-FA4D-A2C4-1CBFDE7EB129}"/>
              </a:ext>
            </a:extLst>
          </p:cNvPr>
          <p:cNvSpPr txBox="1"/>
          <p:nvPr/>
        </p:nvSpPr>
        <p:spPr>
          <a:xfrm>
            <a:off x="6858000" y="302081"/>
            <a:ext cx="5334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0" b="1" dirty="0"/>
              <a:t>Сжимаем </a:t>
            </a:r>
            <a:r>
              <a:rPr lang="en-US" sz="7000" b="1" dirty="0">
                <a:solidFill>
                  <a:schemeClr val="accent1">
                    <a:lumMod val="50000"/>
                  </a:schemeClr>
                </a:solidFill>
              </a:rPr>
              <a:t>UTXO Set</a:t>
            </a:r>
            <a:r>
              <a:rPr lang="en-US" sz="7000" b="1" dirty="0"/>
              <a:t>?</a:t>
            </a:r>
            <a:br>
              <a:rPr lang="en-US" sz="7000" b="1" dirty="0"/>
            </a:br>
            <a:r>
              <a:rPr lang="ru-RU" sz="7000" b="1" dirty="0"/>
              <a:t>Или что такое</a:t>
            </a:r>
            <a:r>
              <a:rPr lang="ru-RU" sz="7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7000" b="1" dirty="0" err="1">
                <a:solidFill>
                  <a:schemeClr val="accent1">
                    <a:lumMod val="50000"/>
                  </a:schemeClr>
                </a:solidFill>
              </a:rPr>
              <a:t>Utreexo</a:t>
            </a:r>
            <a:br>
              <a:rPr lang="en-US" sz="70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ru-RU" sz="7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ru-RU" sz="7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ru-RU" sz="7000" b="1" dirty="0"/>
          </a:p>
        </p:txBody>
      </p:sp>
    </p:spTree>
    <p:extLst>
      <p:ext uri="{BB962C8B-B14F-4D97-AF65-F5344CB8AC3E}">
        <p14:creationId xmlns:p14="http://schemas.microsoft.com/office/powerpoint/2010/main" val="3806981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Изображение выглядит как табло, текст, сиди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A72E59F6-32E7-46A1-B966-6571B8D2A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623" r="18141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4BC0-4FD7-9D48-B75F-4DE437E2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64" y="163452"/>
            <a:ext cx="4803636" cy="1474848"/>
          </a:xfrm>
        </p:spPr>
        <p:txBody>
          <a:bodyPr>
            <a:noAutofit/>
          </a:bodyPr>
          <a:lstStyle/>
          <a:p>
            <a:pPr algn="ctr"/>
            <a:r>
              <a:rPr lang="ru-RU" sz="3000" b="1" dirty="0">
                <a:solidFill>
                  <a:schemeClr val="accent5">
                    <a:lumMod val="50000"/>
                  </a:schemeClr>
                </a:solidFill>
              </a:rPr>
              <a:t>Операции в реализации</a:t>
            </a:r>
            <a:br>
              <a:rPr lang="en-US" sz="3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3000" b="1" dirty="0" err="1">
                <a:solidFill>
                  <a:schemeClr val="accent5">
                    <a:lumMod val="50000"/>
                  </a:schemeClr>
                </a:solidFill>
              </a:rPr>
              <a:t>Utreexo</a:t>
            </a:r>
            <a:endParaRPr lang="ru-RU" sz="3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4C8236-5736-F94F-AD8D-7FFF5334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65" y="1409700"/>
            <a:ext cx="4803636" cy="4164445"/>
          </a:xfrm>
        </p:spPr>
        <p:txBody>
          <a:bodyPr anchor="ctr">
            <a:noAutofit/>
          </a:bodyPr>
          <a:lstStyle/>
          <a:p>
            <a:r>
              <a:rPr lang="ru-RU" sz="2000" dirty="0"/>
              <a:t>Добавление</a:t>
            </a:r>
            <a:endParaRPr lang="en-US" sz="2000" dirty="0"/>
          </a:p>
          <a:p>
            <a:r>
              <a:rPr lang="ru-RU" sz="2000" dirty="0"/>
              <a:t>Удаление</a:t>
            </a:r>
            <a:endParaRPr lang="en-US" sz="2000" dirty="0"/>
          </a:p>
          <a:p>
            <a:r>
              <a:rPr lang="ru-RU" sz="2000" dirty="0"/>
              <a:t>Проверка наличия отдельно взятого элемента</a:t>
            </a:r>
          </a:p>
          <a:p>
            <a:endParaRPr lang="ru-RU" sz="2000" dirty="0"/>
          </a:p>
          <a:p>
            <a:r>
              <a:rPr lang="ru-RU" sz="2000" dirty="0"/>
              <a:t>Сохранение инварианта доказательства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2BD0BA6-D58C-5440-86E3-919A6CAE9274}"/>
              </a:ext>
            </a:extLst>
          </p:cNvPr>
          <p:cNvCxnSpPr>
            <a:cxnSpLocks/>
          </p:cNvCxnSpPr>
          <p:nvPr/>
        </p:nvCxnSpPr>
        <p:spPr>
          <a:xfrm flipH="1">
            <a:off x="708164" y="3429000"/>
            <a:ext cx="45623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3CBA7E2-1A99-E140-891D-55F776C5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Invariant save operations:</a:t>
            </a:r>
            <a:endParaRPr lang="ru-RU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87FAE71D-1C37-E449-9CFE-90F19409E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8067535" cy="476134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/>
              <a:t>m – </a:t>
            </a:r>
            <a:r>
              <a:rPr lang="ru-RU" sz="2000" dirty="0"/>
              <a:t>количество доказательств, которые мы поддерживаем в состоянии инварианта</a:t>
            </a:r>
          </a:p>
          <a:p>
            <a:r>
              <a:rPr lang="en-US" sz="2000" b="1" dirty="0"/>
              <a:t>Add      </a:t>
            </a:r>
            <a:r>
              <a:rPr lang="en-US" sz="2000" dirty="0"/>
              <a:t>   </a:t>
            </a:r>
          </a:p>
          <a:p>
            <a:pPr marL="0" indent="0">
              <a:buNone/>
            </a:pPr>
            <a:r>
              <a:rPr lang="en-US" sz="2000" dirty="0"/>
              <a:t> 	input    : UTXO</a:t>
            </a:r>
            <a:br>
              <a:rPr lang="en-US" sz="2000" dirty="0"/>
            </a:br>
            <a:r>
              <a:rPr lang="en-US" sz="2000" dirty="0"/>
              <a:t>	output : proof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	O(log(n)</a:t>
            </a:r>
            <a:r>
              <a:rPr lang="ru-RU" sz="2000" dirty="0"/>
              <a:t> </a:t>
            </a:r>
            <a:r>
              <a:rPr lang="en-US" sz="2000" dirty="0"/>
              <a:t>* m),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Remove 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	input    : UTXO</a:t>
            </a:r>
            <a:br>
              <a:rPr lang="en-US" sz="2000" dirty="0"/>
            </a:br>
            <a:r>
              <a:rPr lang="en-US" sz="2000" dirty="0"/>
              <a:t>	output : proof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O(log(n)</a:t>
            </a:r>
            <a:r>
              <a:rPr lang="ru-RU" sz="2000" dirty="0"/>
              <a:t> </a:t>
            </a:r>
            <a:r>
              <a:rPr lang="en-US" sz="2000" dirty="0"/>
              <a:t>* m)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E032223-544F-A544-B54E-230AA2B6B921}"/>
              </a:ext>
            </a:extLst>
          </p:cNvPr>
          <p:cNvGrpSpPr/>
          <p:nvPr/>
        </p:nvGrpSpPr>
        <p:grpSpPr>
          <a:xfrm>
            <a:off x="9222046" y="4870895"/>
            <a:ext cx="552100" cy="1383462"/>
            <a:chOff x="11140176" y="4439172"/>
            <a:chExt cx="552100" cy="1383462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4980C6A-12C6-594F-93E2-05558591FF0F}"/>
                </a:ext>
              </a:extLst>
            </p:cNvPr>
            <p:cNvSpPr/>
            <p:nvPr/>
          </p:nvSpPr>
          <p:spPr>
            <a:xfrm rot="5400000">
              <a:off x="11153281" y="4426067"/>
              <a:ext cx="524359" cy="550570"/>
            </a:xfrm>
            <a:prstGeom prst="ellipse">
              <a:avLst/>
            </a:prstGeom>
            <a:solidFill>
              <a:srgbClr val="EE77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324A06BB-8AA0-534F-938A-C6E75FA50302}"/>
                </a:ext>
              </a:extLst>
            </p:cNvPr>
            <p:cNvSpPr/>
            <p:nvPr/>
          </p:nvSpPr>
          <p:spPr>
            <a:xfrm rot="5400000">
              <a:off x="11154811" y="5285170"/>
              <a:ext cx="524359" cy="550570"/>
            </a:xfrm>
            <a:prstGeom prst="ellipse">
              <a:avLst/>
            </a:prstGeom>
            <a:solidFill>
              <a:srgbClr val="EE77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Открывающая фигурная скобка 35">
            <a:extLst>
              <a:ext uri="{FF2B5EF4-FFF2-40B4-BE49-F238E27FC236}">
                <a16:creationId xmlns:a16="http://schemas.microsoft.com/office/drawing/2014/main" id="{078CAFD5-F17B-B741-8227-9FD92DD88DDD}"/>
              </a:ext>
            </a:extLst>
          </p:cNvPr>
          <p:cNvSpPr/>
          <p:nvPr/>
        </p:nvSpPr>
        <p:spPr>
          <a:xfrm rot="10800000">
            <a:off x="9641474" y="4756177"/>
            <a:ext cx="637566" cy="16129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19327F-3B73-494B-8972-BE7B1A87B4FF}"/>
              </a:ext>
            </a:extLst>
          </p:cNvPr>
          <p:cNvSpPr txBox="1"/>
          <p:nvPr/>
        </p:nvSpPr>
        <p:spPr>
          <a:xfrm>
            <a:off x="10385864" y="5299680"/>
            <a:ext cx="1635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Hash set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3841BDD0-C137-F04F-A8EC-456528C0CC8A}"/>
              </a:ext>
            </a:extLst>
          </p:cNvPr>
          <p:cNvGrpSpPr/>
          <p:nvPr/>
        </p:nvGrpSpPr>
        <p:grpSpPr>
          <a:xfrm>
            <a:off x="4313554" y="5725617"/>
            <a:ext cx="4076054" cy="532003"/>
            <a:chOff x="6464946" y="5670235"/>
            <a:chExt cx="4076054" cy="532003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FA7897A-2DDB-0347-8099-F9A4AD17EA3E}"/>
                </a:ext>
              </a:extLst>
            </p:cNvPr>
            <p:cNvSpPr/>
            <p:nvPr/>
          </p:nvSpPr>
          <p:spPr>
            <a:xfrm>
              <a:off x="6464946" y="5673498"/>
              <a:ext cx="535320" cy="5287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E5D61784-0EDD-B94A-AD2A-B2EB6F99CC0C}"/>
                </a:ext>
              </a:extLst>
            </p:cNvPr>
            <p:cNvSpPr/>
            <p:nvPr/>
          </p:nvSpPr>
          <p:spPr>
            <a:xfrm>
              <a:off x="7301547" y="5670235"/>
              <a:ext cx="535320" cy="5287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9255F2F6-C07A-B243-9CC7-E304F04B91BC}"/>
                </a:ext>
              </a:extLst>
            </p:cNvPr>
            <p:cNvSpPr/>
            <p:nvPr/>
          </p:nvSpPr>
          <p:spPr>
            <a:xfrm>
              <a:off x="8224590" y="5670235"/>
              <a:ext cx="535320" cy="5287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2BC9C65-7864-7F45-8494-D2F464053FEF}"/>
                </a:ext>
              </a:extLst>
            </p:cNvPr>
            <p:cNvSpPr/>
            <p:nvPr/>
          </p:nvSpPr>
          <p:spPr>
            <a:xfrm>
              <a:off x="9128618" y="5671705"/>
              <a:ext cx="535320" cy="5287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6DE4173-8935-3E4F-86BE-988A51EFE99D}"/>
                </a:ext>
              </a:extLst>
            </p:cNvPr>
            <p:cNvSpPr/>
            <p:nvPr/>
          </p:nvSpPr>
          <p:spPr>
            <a:xfrm>
              <a:off x="10005680" y="5670235"/>
              <a:ext cx="535320" cy="5287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6" name="Открывающая фигурная скобка 45">
            <a:extLst>
              <a:ext uri="{FF2B5EF4-FFF2-40B4-BE49-F238E27FC236}">
                <a16:creationId xmlns:a16="http://schemas.microsoft.com/office/drawing/2014/main" id="{73BEA054-28B2-1D40-B3CA-2D49FFAAC4BF}"/>
              </a:ext>
            </a:extLst>
          </p:cNvPr>
          <p:cNvSpPr/>
          <p:nvPr/>
        </p:nvSpPr>
        <p:spPr>
          <a:xfrm rot="5400000">
            <a:off x="5951531" y="3073993"/>
            <a:ext cx="800100" cy="4483097"/>
          </a:xfrm>
          <a:prstGeom prst="leftBrace">
            <a:avLst>
              <a:gd name="adj1" fmla="val 8333"/>
              <a:gd name="adj2" fmla="val 4937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4FBF26-3947-C347-A0D9-BA8477242FD8}"/>
              </a:ext>
            </a:extLst>
          </p:cNvPr>
          <p:cNvSpPr txBox="1"/>
          <p:nvPr/>
        </p:nvSpPr>
        <p:spPr>
          <a:xfrm>
            <a:off x="4939985" y="4348205"/>
            <a:ext cx="29208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UTXO set</a:t>
            </a:r>
            <a:endParaRPr lang="ru-RU" sz="3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9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2C71D-29FF-6342-880E-7A786207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ime benchmarks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D40051CE-BDFD-D043-A0BD-2A1B6637F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502" y="1601865"/>
            <a:ext cx="10590997" cy="741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5976F-15DA-8B46-B1A3-BAA49B96FE27}"/>
              </a:ext>
            </a:extLst>
          </p:cNvPr>
          <p:cNvSpPr txBox="1"/>
          <p:nvPr/>
        </p:nvSpPr>
        <p:spPr>
          <a:xfrm>
            <a:off x="513681" y="663950"/>
            <a:ext cx="11125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20 million UTXO</a:t>
            </a:r>
            <a:r>
              <a:rPr lang="ru-RU" sz="3000" b="1" dirty="0"/>
              <a:t> </a:t>
            </a:r>
            <a:r>
              <a:rPr lang="en-US" sz="3000" b="1" dirty="0"/>
              <a:t>added / removed</a:t>
            </a:r>
            <a:endParaRPr lang="ru-RU" sz="3000" b="1" dirty="0"/>
          </a:p>
        </p:txBody>
      </p:sp>
    </p:spTree>
    <p:extLst>
      <p:ext uri="{BB962C8B-B14F-4D97-AF65-F5344CB8AC3E}">
        <p14:creationId xmlns:p14="http://schemas.microsoft.com/office/powerpoint/2010/main" val="29144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D2399-D0A4-EA48-9308-F8641FFE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Memory benchmarks</a:t>
            </a:r>
            <a:endParaRPr lang="ru-RU" sz="4000" dirty="0">
              <a:solidFill>
                <a:srgbClr val="FFFFFF"/>
              </a:solidFill>
            </a:endParaRP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8FE2C0D0-77F9-1346-B79A-787F947A2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3673" y="3489919"/>
            <a:ext cx="10660644" cy="12282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93B13D-1547-814B-8DB1-CA4C158380DD}"/>
              </a:ext>
            </a:extLst>
          </p:cNvPr>
          <p:cNvSpPr txBox="1"/>
          <p:nvPr/>
        </p:nvSpPr>
        <p:spPr>
          <a:xfrm>
            <a:off x="3020139" y="5454194"/>
            <a:ext cx="61514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20 million UTXO</a:t>
            </a:r>
            <a:r>
              <a:rPr lang="ru-RU" sz="3000" b="1" dirty="0"/>
              <a:t> </a:t>
            </a:r>
            <a:r>
              <a:rPr lang="en-US" sz="3000" b="1" dirty="0"/>
              <a:t>added</a:t>
            </a:r>
            <a:endParaRPr lang="ru-RU" sz="3000" b="1" dirty="0"/>
          </a:p>
        </p:txBody>
      </p:sp>
    </p:spTree>
    <p:extLst>
      <p:ext uri="{BB962C8B-B14F-4D97-AF65-F5344CB8AC3E}">
        <p14:creationId xmlns:p14="http://schemas.microsoft.com/office/powerpoint/2010/main" val="76765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8EB073-27D4-42DD-B533-EFFE0B20B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803871" y="0"/>
            <a:ext cx="638812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ABE4-8C71-7E4D-8743-02F82157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935" y="640079"/>
            <a:ext cx="6060045" cy="363737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Our implementation of </a:t>
            </a:r>
            <a:r>
              <a:rPr lang="en-US" sz="5600" dirty="0" err="1">
                <a:solidFill>
                  <a:schemeClr val="bg1"/>
                </a:solidFill>
              </a:rPr>
              <a:t>Utreexo</a:t>
            </a:r>
            <a:r>
              <a:rPr lang="en-US" sz="5600" dirty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FE5FD4-36D8-3148-A910-2A5C5514C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915" y="3574473"/>
            <a:ext cx="5921540" cy="2643448"/>
          </a:xfrm>
          <a:noFill/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https://github.com/geny200/UTXOSet</a:t>
            </a:r>
            <a:br>
              <a:rPr lang="en-US" sz="33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chemeClr val="bg1"/>
                </a:solidFill>
              </a:rPr>
              <a:t>Geny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Konovalov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Oleg </a:t>
            </a:r>
            <a:r>
              <a:rPr lang="en-US" sz="3200" dirty="0" err="1">
                <a:solidFill>
                  <a:schemeClr val="bg1"/>
                </a:solidFill>
              </a:rPr>
              <a:t>Bobrov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Daniil Korolev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DB4A8-D64A-471F-87B7-25F07EC7D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" r="40172" b="-1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7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B6036-F3AF-3B40-9C0C-9335079B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3" y="1967266"/>
            <a:ext cx="333821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Процесс работы с </a:t>
            </a:r>
            <a:r>
              <a:rPr lang="en-US" b="1" dirty="0">
                <a:solidFill>
                  <a:schemeClr val="bg1"/>
                </a:solidFill>
              </a:rPr>
              <a:t>UTXO </a:t>
            </a:r>
            <a:r>
              <a:rPr lang="ru-RU" b="1" dirty="0">
                <a:solidFill>
                  <a:schemeClr val="bg1"/>
                </a:solidFill>
              </a:rPr>
              <a:t>на узле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BBD4CE3-F55F-014C-AD72-AF829168A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316" y="1526291"/>
            <a:ext cx="6780700" cy="38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72B3758-DEA6-984A-AA4E-8729CF08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99" y="812692"/>
            <a:ext cx="7754184" cy="5537415"/>
          </a:xfrm>
        </p:spPr>
      </p:pic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222384C-531C-9B4A-BB16-3F976AE59A78}"/>
              </a:ext>
            </a:extLst>
          </p:cNvPr>
          <p:cNvSpPr/>
          <p:nvPr/>
        </p:nvSpPr>
        <p:spPr>
          <a:xfrm>
            <a:off x="3782291" y="3708554"/>
            <a:ext cx="858982" cy="748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0ACF9C-33F1-EE4D-828A-1C941951A022}"/>
              </a:ext>
            </a:extLst>
          </p:cNvPr>
          <p:cNvSpPr txBox="1"/>
          <p:nvPr/>
        </p:nvSpPr>
        <p:spPr>
          <a:xfrm>
            <a:off x="3782291" y="3715481"/>
            <a:ext cx="85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UTXO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SET</a:t>
            </a:r>
          </a:p>
          <a:p>
            <a:endParaRPr lang="ru-RU" dirty="0"/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7C0E22B2-85F3-3D4A-977E-64503A14A7D6}"/>
              </a:ext>
            </a:extLst>
          </p:cNvPr>
          <p:cNvSpPr/>
          <p:nvPr/>
        </p:nvSpPr>
        <p:spPr>
          <a:xfrm>
            <a:off x="671208" y="1345893"/>
            <a:ext cx="858982" cy="748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46569-56E0-5047-8FDF-C4F14F813F43}"/>
              </a:ext>
            </a:extLst>
          </p:cNvPr>
          <p:cNvSpPr txBox="1"/>
          <p:nvPr/>
        </p:nvSpPr>
        <p:spPr>
          <a:xfrm>
            <a:off x="671208" y="1345893"/>
            <a:ext cx="85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UTXO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SET</a:t>
            </a:r>
          </a:p>
          <a:p>
            <a:endParaRPr lang="ru-RU" dirty="0"/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6639806-9C9B-034E-A8DD-0AD351A7CF70}"/>
              </a:ext>
            </a:extLst>
          </p:cNvPr>
          <p:cNvSpPr/>
          <p:nvPr/>
        </p:nvSpPr>
        <p:spPr>
          <a:xfrm>
            <a:off x="9712036" y="5840461"/>
            <a:ext cx="858982" cy="748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CB1906-D648-0B47-8F95-8E26BB4A28F3}"/>
              </a:ext>
            </a:extLst>
          </p:cNvPr>
          <p:cNvSpPr txBox="1"/>
          <p:nvPr/>
        </p:nvSpPr>
        <p:spPr>
          <a:xfrm>
            <a:off x="9691992" y="5840461"/>
            <a:ext cx="85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UTXO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SET</a:t>
            </a:r>
          </a:p>
          <a:p>
            <a:endParaRPr lang="ru-RU" dirty="0"/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FD475FAA-E2D5-7E4D-9CD1-CE03727D0961}"/>
              </a:ext>
            </a:extLst>
          </p:cNvPr>
          <p:cNvSpPr/>
          <p:nvPr/>
        </p:nvSpPr>
        <p:spPr>
          <a:xfrm>
            <a:off x="9895801" y="1433485"/>
            <a:ext cx="858982" cy="748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35D6EC-5E9A-BE4B-BB61-517AAD511E79}"/>
              </a:ext>
            </a:extLst>
          </p:cNvPr>
          <p:cNvSpPr txBox="1"/>
          <p:nvPr/>
        </p:nvSpPr>
        <p:spPr>
          <a:xfrm>
            <a:off x="9895801" y="1433485"/>
            <a:ext cx="85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UTXO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SET</a:t>
            </a:r>
          </a:p>
          <a:p>
            <a:endParaRPr lang="ru-RU" dirty="0"/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00B31BD7-9543-764A-8828-4200AE980986}"/>
              </a:ext>
            </a:extLst>
          </p:cNvPr>
          <p:cNvSpPr/>
          <p:nvPr/>
        </p:nvSpPr>
        <p:spPr>
          <a:xfrm>
            <a:off x="6082146" y="1059412"/>
            <a:ext cx="858982" cy="7481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9FFBA-8E8F-3B4F-B9D9-124F4DA91F00}"/>
              </a:ext>
            </a:extLst>
          </p:cNvPr>
          <p:cNvSpPr txBox="1"/>
          <p:nvPr/>
        </p:nvSpPr>
        <p:spPr>
          <a:xfrm>
            <a:off x="6082146" y="1068802"/>
            <a:ext cx="85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UTXO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SET</a:t>
            </a:r>
          </a:p>
          <a:p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31D6E0-0F0D-F546-8620-B64DA9F32E5F}"/>
              </a:ext>
            </a:extLst>
          </p:cNvPr>
          <p:cNvSpPr txBox="1"/>
          <p:nvPr/>
        </p:nvSpPr>
        <p:spPr>
          <a:xfrm>
            <a:off x="969818" y="111457"/>
            <a:ext cx="112206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b="1" dirty="0"/>
              <a:t>В </a:t>
            </a:r>
            <a:r>
              <a:rPr lang="en-US" sz="2300" b="1" dirty="0"/>
              <a:t>Bitcoin </a:t>
            </a:r>
            <a:r>
              <a:rPr lang="ru-RU" sz="2300" b="1" dirty="0"/>
              <a:t>доступные средства выражаются в виде множества нерастраченных выходов</a:t>
            </a:r>
            <a:r>
              <a:rPr lang="ru-RU" sz="2300" b="1" dirty="0">
                <a:solidFill>
                  <a:schemeClr val="accent1">
                    <a:lumMod val="50000"/>
                  </a:schemeClr>
                </a:solidFill>
              </a:rPr>
              <a:t> — </a:t>
            </a:r>
            <a:r>
              <a:rPr lang="en-US" sz="2300" b="1" dirty="0">
                <a:solidFill>
                  <a:schemeClr val="accent5">
                    <a:lumMod val="50000"/>
                  </a:schemeClr>
                </a:solidFill>
              </a:rPr>
              <a:t>UTXO-set</a:t>
            </a:r>
            <a:endParaRPr lang="ru-RU" sz="23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EAF3A41B-59DA-7E46-8F9B-86A00187AE35}"/>
                  </a:ext>
                </a:extLst>
              </p14:cNvPr>
              <p14:cNvContentPartPr/>
              <p14:nvPr/>
            </p14:nvContentPartPr>
            <p14:xfrm>
              <a:off x="2821080" y="4895600"/>
              <a:ext cx="919440" cy="47880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EAF3A41B-59DA-7E46-8F9B-86A00187AE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2080" y="4886960"/>
                <a:ext cx="937080" cy="4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3D14A18A-76B1-1C45-9072-6A9FD6D36365}"/>
              </a:ext>
            </a:extLst>
          </p:cNvPr>
          <p:cNvGrpSpPr/>
          <p:nvPr/>
        </p:nvGrpSpPr>
        <p:grpSpPr>
          <a:xfrm>
            <a:off x="2794440" y="4676000"/>
            <a:ext cx="2311560" cy="894960"/>
            <a:chOff x="2794440" y="4676000"/>
            <a:chExt cx="2311560" cy="89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2133B12F-8C5F-6C49-A4EE-5053CF0D3493}"/>
                    </a:ext>
                  </a:extLst>
                </p14:cNvPr>
                <p14:cNvContentPartPr/>
                <p14:nvPr/>
              </p14:nvContentPartPr>
              <p14:xfrm>
                <a:off x="2794440" y="5405000"/>
                <a:ext cx="87480" cy="16596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2133B12F-8C5F-6C49-A4EE-5053CF0D34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5800" y="5396000"/>
                  <a:ext cx="10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60BFFA83-A511-C042-93EA-F0534E83BDC3}"/>
                    </a:ext>
                  </a:extLst>
                </p14:cNvPr>
                <p14:cNvContentPartPr/>
                <p14:nvPr/>
              </p14:nvContentPartPr>
              <p14:xfrm>
                <a:off x="2941680" y="5189720"/>
                <a:ext cx="107280" cy="2880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60BFFA83-A511-C042-93EA-F0534E83BD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32680" y="5181080"/>
                  <a:ext cx="124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1825D7D5-C427-D64A-B70A-0E1F10B779F4}"/>
                    </a:ext>
                  </a:extLst>
                </p14:cNvPr>
                <p14:cNvContentPartPr/>
                <p14:nvPr/>
              </p14:nvContentPartPr>
              <p14:xfrm>
                <a:off x="2979480" y="4676000"/>
                <a:ext cx="2126520" cy="57420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1825D7D5-C427-D64A-B70A-0E1F10B779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6840" y="4613000"/>
                  <a:ext cx="2252160" cy="69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71496384-35BF-DC45-8E71-40CBE32535C6}"/>
                  </a:ext>
                </a:extLst>
              </p14:cNvPr>
              <p14:cNvContentPartPr/>
              <p14:nvPr/>
            </p14:nvContentPartPr>
            <p14:xfrm>
              <a:off x="2529480" y="5185040"/>
              <a:ext cx="197640" cy="357840"/>
            </p14:xfrm>
          </p:contentPart>
        </mc:Choice>
        <mc:Fallback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71496384-35BF-DC45-8E71-40CBE32535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6480" y="5122040"/>
                <a:ext cx="3232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037F0B7B-F26C-574E-AF89-DAFA3DCD5113}"/>
                  </a:ext>
                </a:extLst>
              </p14:cNvPr>
              <p14:cNvContentPartPr/>
              <p14:nvPr/>
            </p14:nvContentPartPr>
            <p14:xfrm>
              <a:off x="2550360" y="5246240"/>
              <a:ext cx="172440" cy="100800"/>
            </p14:xfrm>
          </p:contentPart>
        </mc:Choice>
        <mc:Fallback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037F0B7B-F26C-574E-AF89-DAFA3DCD51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7720" y="5183240"/>
                <a:ext cx="298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8AD80F3D-C0AB-5847-9B9B-EA3AFD5C8734}"/>
                  </a:ext>
                </a:extLst>
              </p14:cNvPr>
              <p14:cNvContentPartPr/>
              <p14:nvPr/>
            </p14:nvContentPartPr>
            <p14:xfrm>
              <a:off x="2667720" y="5238320"/>
              <a:ext cx="78480" cy="194040"/>
            </p14:xfrm>
          </p:contentPart>
        </mc:Choice>
        <mc:Fallback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8AD80F3D-C0AB-5847-9B9B-EA3AFD5C8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4720" y="5175680"/>
                <a:ext cx="204120" cy="3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58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43597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E2935-51FC-B147-8554-8E095AF2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b="1">
                <a:solidFill>
                  <a:srgbClr val="FFFFFF"/>
                </a:solidFill>
              </a:rPr>
              <a:t>Мотивация!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3B4F16-9187-D64D-9D27-B4994E00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5" r="-1" b="3644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94B1E-D16A-C744-8AAD-86BA69E35D2B}"/>
              </a:ext>
            </a:extLst>
          </p:cNvPr>
          <p:cNvSpPr txBox="1"/>
          <p:nvPr/>
        </p:nvSpPr>
        <p:spPr>
          <a:xfrm>
            <a:off x="4379709" y="4642338"/>
            <a:ext cx="7037591" cy="1564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Naive UTXO ~ 4GB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452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62872-4AF8-6C47-93C0-8A28077E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Utreexo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8AFA3-F108-BD4B-9B15-37C0C534000C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0000"/>
                </a:solidFill>
              </a:rPr>
              <a:t>Элементы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ru-RU" sz="2500" dirty="0">
                <a:solidFill>
                  <a:srgbClr val="000000"/>
                </a:solidFill>
              </a:rPr>
              <a:t>в </a:t>
            </a:r>
            <a:r>
              <a:rPr lang="en-US" sz="2500" dirty="0" err="1">
                <a:solidFill>
                  <a:srgbClr val="000000"/>
                </a:solidFill>
              </a:rPr>
              <a:t>Utreexo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расположены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в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виде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леса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идеальных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двоичных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деревьев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  <a:endParaRPr lang="ru-RU" sz="25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rgbClr val="000000"/>
                </a:solidFill>
              </a:rPr>
              <a:t>Во </a:t>
            </a:r>
            <a:r>
              <a:rPr lang="en-US" sz="2500" dirty="0" err="1">
                <a:solidFill>
                  <a:srgbClr val="000000"/>
                </a:solidFill>
              </a:rPr>
              <a:t>всех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ru-RU" sz="2500" dirty="0" err="1">
                <a:solidFill>
                  <a:srgbClr val="000000"/>
                </a:solidFill>
              </a:rPr>
              <a:t>слючаях</a:t>
            </a:r>
            <a:r>
              <a:rPr lang="ru-RU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добавление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нового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элемента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требует</a:t>
            </a:r>
            <a:r>
              <a:rPr lang="ru-RU" sz="2500" dirty="0" err="1">
                <a:solidFill>
                  <a:srgbClr val="000000"/>
                </a:solidFill>
              </a:rPr>
              <a:t>ся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знания</a:t>
            </a:r>
            <a:r>
              <a:rPr lang="en-US" sz="2500" dirty="0">
                <a:solidFill>
                  <a:srgbClr val="000000"/>
                </a:solidFill>
              </a:rPr>
              <a:t> </a:t>
            </a:r>
            <a:r>
              <a:rPr lang="en-US" sz="2500" i="1" dirty="0" err="1">
                <a:solidFill>
                  <a:srgbClr val="000000"/>
                </a:solidFill>
              </a:rPr>
              <a:t>лишь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о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корневых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узлах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хранимых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деревьев</a:t>
            </a:r>
            <a:r>
              <a:rPr lang="en-US" sz="2500" dirty="0">
                <a:solidFill>
                  <a:srgbClr val="000000"/>
                </a:solidFill>
              </a:rPr>
              <a:t>. </a:t>
            </a:r>
            <a:endParaRPr lang="ru-RU" sz="25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0000"/>
                </a:solidFill>
              </a:rPr>
              <a:t>Таким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образом</a:t>
            </a:r>
            <a:r>
              <a:rPr lang="en-US" sz="2500" dirty="0">
                <a:solidFill>
                  <a:srgbClr val="000000"/>
                </a:solidFill>
              </a:rPr>
              <a:t>, </a:t>
            </a:r>
            <a:r>
              <a:rPr lang="en-US" sz="2500" dirty="0" err="1">
                <a:solidFill>
                  <a:srgbClr val="000000"/>
                </a:solidFill>
              </a:rPr>
              <a:t>Utreexo</a:t>
            </a:r>
            <a:r>
              <a:rPr lang="en-US" sz="2500" dirty="0">
                <a:solidFill>
                  <a:srgbClr val="000000"/>
                </a:solidFill>
              </a:rPr>
              <a:t> — </a:t>
            </a:r>
            <a:r>
              <a:rPr lang="en-US" sz="2500" dirty="0" err="1">
                <a:solidFill>
                  <a:srgbClr val="000000"/>
                </a:solidFill>
              </a:rPr>
              <a:t>это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список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ru-RU" sz="2500" dirty="0">
                <a:solidFill>
                  <a:srgbClr val="000000"/>
                </a:solidFill>
              </a:rPr>
              <a:t>корней </a:t>
            </a:r>
            <a:r>
              <a:rPr lang="en-US" sz="2500" dirty="0">
                <a:solidFill>
                  <a:srgbClr val="000000"/>
                </a:solidFill>
              </a:rPr>
              <a:t>(Merkle root)</a:t>
            </a:r>
            <a:r>
              <a:rPr lang="ru-RU" sz="2500" dirty="0">
                <a:solidFill>
                  <a:srgbClr val="000000"/>
                </a:solidFill>
              </a:rPr>
              <a:t>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i="1" dirty="0" err="1">
                <a:solidFill>
                  <a:srgbClr val="000000"/>
                </a:solidFill>
              </a:rPr>
              <a:t>а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не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весь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лес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деревьев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целиком</a:t>
            </a:r>
            <a:endParaRPr lang="en-US" sz="25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0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Изображение выглядит как табло, текст, сиди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A72E59F6-32E7-46A1-B966-6571B8D2A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623" r="18141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4BC0-4FD7-9D48-B75F-4DE437E2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64" y="163452"/>
            <a:ext cx="4803636" cy="1311664"/>
          </a:xfrm>
        </p:spPr>
        <p:txBody>
          <a:bodyPr>
            <a:noAutofit/>
          </a:bodyPr>
          <a:lstStyle/>
          <a:p>
            <a:pPr algn="ctr"/>
            <a:r>
              <a:rPr lang="ru-RU" sz="5000" b="1" dirty="0">
                <a:solidFill>
                  <a:schemeClr val="accent5">
                    <a:lumMod val="50000"/>
                  </a:schemeClr>
                </a:solidFill>
              </a:rPr>
              <a:t>Операции в </a:t>
            </a:r>
            <a:br>
              <a:rPr lang="en-US" sz="5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5000" b="1" dirty="0" err="1">
                <a:solidFill>
                  <a:schemeClr val="accent5">
                    <a:lumMod val="50000"/>
                  </a:schemeClr>
                </a:solidFill>
              </a:rPr>
              <a:t>Utreexo</a:t>
            </a:r>
            <a:endParaRPr lang="ru-RU" sz="5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4C8236-5736-F94F-AD8D-7FFF5334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4253348"/>
          </a:xfrm>
        </p:spPr>
        <p:txBody>
          <a:bodyPr anchor="ctr">
            <a:noAutofit/>
          </a:bodyPr>
          <a:lstStyle/>
          <a:p>
            <a:r>
              <a:rPr lang="ru-RU" sz="2000" dirty="0"/>
              <a:t>Добавление</a:t>
            </a:r>
            <a:endParaRPr lang="en-US" sz="2000" dirty="0"/>
          </a:p>
          <a:p>
            <a:r>
              <a:rPr lang="ru-RU" sz="2000" dirty="0"/>
              <a:t>Удаление</a:t>
            </a:r>
            <a:endParaRPr lang="en-US" sz="2000" dirty="0"/>
          </a:p>
          <a:p>
            <a:r>
              <a:rPr lang="ru-RU" sz="2000" dirty="0"/>
              <a:t>Проверка наличия отдельно взятого элемента</a:t>
            </a:r>
          </a:p>
        </p:txBody>
      </p:sp>
    </p:spTree>
    <p:extLst>
      <p:ext uri="{BB962C8B-B14F-4D97-AF65-F5344CB8AC3E}">
        <p14:creationId xmlns:p14="http://schemas.microsoft.com/office/powerpoint/2010/main" val="400647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18746F69-2F57-B448-A806-764799A4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303"/>
            <a:ext cx="8132555" cy="49987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84EC0-D9B0-0D4C-ACF4-74A8CBBE4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Insert UTXO</a:t>
            </a:r>
            <a:br>
              <a:rPr lang="en-US" sz="2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   : UTXO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: proof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O(log(n))</a:t>
            </a:r>
          </a:p>
        </p:txBody>
      </p:sp>
    </p:spTree>
    <p:extLst>
      <p:ext uri="{BB962C8B-B14F-4D97-AF65-F5344CB8AC3E}">
        <p14:creationId xmlns:p14="http://schemas.microsoft.com/office/powerpoint/2010/main" val="201943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0B5764-0E36-D045-87A7-6FB9872E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" y="1073471"/>
            <a:ext cx="8047221" cy="46900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49228-BC56-3B4D-8DE7-4A9C36B0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Contains UTXO</a:t>
            </a:r>
            <a:br>
              <a:rPr lang="en-US" sz="26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    : proof</a:t>
            </a: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 : void</a:t>
            </a: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O(log(n))</a:t>
            </a:r>
          </a:p>
        </p:txBody>
      </p:sp>
    </p:spTree>
    <p:extLst>
      <p:ext uri="{BB962C8B-B14F-4D97-AF65-F5344CB8AC3E}">
        <p14:creationId xmlns:p14="http://schemas.microsoft.com/office/powerpoint/2010/main" val="65750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3287AD-2457-9247-AA2B-5D5FA2EE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1141626"/>
            <a:ext cx="8009269" cy="45803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72B2D-C963-0944-A086-7F1669ED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Deletion UTXO: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</a:t>
            </a:r>
            <a:r>
              <a:rPr lang="ru-RU" sz="2600" dirty="0">
                <a:solidFill>
                  <a:schemeClr val="bg1"/>
                </a:solidFill>
              </a:rPr>
              <a:t>    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proof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  <a:r>
              <a:rPr lang="ru-RU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void</a:t>
            </a:r>
            <a:br>
              <a:rPr lang="ru-RU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ru-RU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O(log(n))</a:t>
            </a:r>
          </a:p>
        </p:txBody>
      </p:sp>
    </p:spTree>
    <p:extLst>
      <p:ext uri="{BB962C8B-B14F-4D97-AF65-F5344CB8AC3E}">
        <p14:creationId xmlns:p14="http://schemas.microsoft.com/office/powerpoint/2010/main" val="9116223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380</Words>
  <Application>Microsoft Macintosh PowerPoint</Application>
  <PresentationFormat>Широкоэкранный</PresentationFormat>
  <Paragraphs>61</Paragraphs>
  <Slides>14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Процесс работы с UTXO на узле</vt:lpstr>
      <vt:lpstr>Презентация PowerPoint</vt:lpstr>
      <vt:lpstr>Мотивация!</vt:lpstr>
      <vt:lpstr>Utreexo</vt:lpstr>
      <vt:lpstr>Операции в  Utreexo</vt:lpstr>
      <vt:lpstr>Insert UTXO  input    : UTXO output : proof  O(log(n))</vt:lpstr>
      <vt:lpstr>Contains UTXO  input    : proof output : void  O(log(n))</vt:lpstr>
      <vt:lpstr>Deletion UTXO:  input    : proof output : void  O(log(n))</vt:lpstr>
      <vt:lpstr>Операции в реализации Utreexo</vt:lpstr>
      <vt:lpstr>Invariant save operations:</vt:lpstr>
      <vt:lpstr>Time benchmarks</vt:lpstr>
      <vt:lpstr>Memory benchmarks</vt:lpstr>
      <vt:lpstr>Our implementation of Utreexo: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Королев Даниил Алексеевич</dc:creator>
  <cp:lastModifiedBy>Королев Даниил Алексеевич</cp:lastModifiedBy>
  <cp:revision>7</cp:revision>
  <dcterms:created xsi:type="dcterms:W3CDTF">2020-10-23T20:09:01Z</dcterms:created>
  <dcterms:modified xsi:type="dcterms:W3CDTF">2020-10-23T21:07:09Z</dcterms:modified>
</cp:coreProperties>
</file>